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3"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1D4"/>
    <a:srgbClr val="158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38"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8D068-031C-47BA-8A02-DEF01612DA9F}" type="datetimeFigureOut">
              <a:rPr lang="en-IN" smtClean="0"/>
              <a:t>16-01-2020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FC56-D32D-427A-8EDF-5AC1B5FB21BB}" type="slidenum">
              <a:rPr lang="en-IN" smtClean="0"/>
              <a:t>‹#›</a:t>
            </a:fld>
            <a:endParaRPr lang="en-IN"/>
          </a:p>
        </p:txBody>
      </p:sp>
    </p:spTree>
    <p:extLst>
      <p:ext uri="{BB962C8B-B14F-4D97-AF65-F5344CB8AC3E}">
        <p14:creationId xmlns:p14="http://schemas.microsoft.com/office/powerpoint/2010/main" val="262852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183284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C1EF035-A1C6-4777-B800-2AA966B85ACE}" type="datetimeFigureOut">
              <a:rPr lang="en-IN" smtClean="0"/>
              <a:t>16-01-2020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348309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C1EF035-A1C6-4777-B800-2AA966B85ACE}" type="datetimeFigureOut">
              <a:rPr lang="en-IN" smtClean="0"/>
              <a:t>16-01-2020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255350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C1EF035-A1C6-4777-B800-2AA966B85ACE}" type="datetimeFigureOut">
              <a:rPr lang="en-IN" smtClean="0"/>
              <a:t>16-01-2020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171519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307453539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20483"/>
            <a:ext cx="12192000" cy="2838449"/>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2509127632"/>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4303918" y="2557198"/>
            <a:ext cx="944871" cy="2572187"/>
          </a:xfrm>
        </p:spPr>
        <p:txBody>
          <a:bodyPr>
            <a:normAutofit/>
          </a:bodyPr>
          <a:lstStyle>
            <a:lvl1pPr marL="0" indent="0">
              <a:buNone/>
              <a:defRPr sz="700"/>
            </a:lvl1pPr>
          </a:lstStyle>
          <a:p>
            <a:endParaRPr lang="en-US" dirty="0"/>
          </a:p>
        </p:txBody>
      </p:sp>
      <p:sp>
        <p:nvSpPr>
          <p:cNvPr id="24" name="Picture Placeholder 16"/>
          <p:cNvSpPr>
            <a:spLocks noGrp="1" noChangeAspect="1"/>
          </p:cNvSpPr>
          <p:nvPr userDrawn="1">
            <p:ph type="pic" sz="quarter" idx="14"/>
          </p:nvPr>
        </p:nvSpPr>
        <p:spPr>
          <a:xfrm>
            <a:off x="1165167" y="2550141"/>
            <a:ext cx="896020" cy="2572188"/>
          </a:xfrm>
        </p:spPr>
        <p:txBody>
          <a:bodyPr>
            <a:normAutofit/>
          </a:bodyPr>
          <a:lstStyle>
            <a:lvl1pPr marL="0" indent="0">
              <a:buNone/>
              <a:defRPr sz="700"/>
            </a:lvl1pPr>
          </a:lstStyle>
          <a:p>
            <a:endParaRPr lang="en-US" dirty="0"/>
          </a:p>
        </p:txBody>
      </p:sp>
      <p:sp>
        <p:nvSpPr>
          <p:cNvPr id="25" name="Picture Placeholder 16"/>
          <p:cNvSpPr>
            <a:spLocks noGrp="1" noChangeAspect="1"/>
          </p:cNvSpPr>
          <p:nvPr>
            <p:ph type="pic" sz="quarter" idx="10"/>
          </p:nvPr>
        </p:nvSpPr>
        <p:spPr>
          <a:xfrm>
            <a:off x="2252868" y="2267919"/>
            <a:ext cx="1889744" cy="3369467"/>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36225835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81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9751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18"/>
            <a:ext cx="4339462" cy="249108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5647332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C1EF035-A1C6-4777-B800-2AA966B85ACE}" type="datetimeFigureOut">
              <a:rPr lang="en-IN" smtClean="0"/>
              <a:t>16-01-2020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133054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F035-A1C6-4777-B800-2AA966B85ACE}" type="datetimeFigureOut">
              <a:rPr lang="en-IN" smtClean="0"/>
              <a:t>16-01-2020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5645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C1EF035-A1C6-4777-B800-2AA966B85ACE}" type="datetimeFigureOut">
              <a:rPr lang="en-IN" smtClean="0"/>
              <a:t>16-01-2020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21238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C1EF035-A1C6-4777-B800-2AA966B85ACE}" type="datetimeFigureOut">
              <a:rPr lang="en-IN" smtClean="0"/>
              <a:t>16-01-2020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274220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C1EF035-A1C6-4777-B800-2AA966B85ACE}" type="datetimeFigureOut">
              <a:rPr lang="en-IN" smtClean="0"/>
              <a:t>16-01-2020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4946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EF035-A1C6-4777-B800-2AA966B85ACE}" type="datetimeFigureOut">
              <a:rPr lang="en-IN" smtClean="0"/>
              <a:t>16-01-2020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36471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F035-A1C6-4777-B800-2AA966B85ACE}" type="datetimeFigureOut">
              <a:rPr lang="en-IN" smtClean="0"/>
              <a:t>16-01-2020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85571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F035-A1C6-4777-B800-2AA966B85ACE}" type="datetimeFigureOut">
              <a:rPr lang="en-IN" smtClean="0"/>
              <a:t>16-01-2020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B37A11-C11F-4FAB-84F2-CC3E26D9947D}" type="slidenum">
              <a:rPr lang="en-IN" smtClean="0"/>
              <a:t>‹#›</a:t>
            </a:fld>
            <a:endParaRPr lang="en-IN"/>
          </a:p>
        </p:txBody>
      </p:sp>
    </p:spTree>
    <p:extLst>
      <p:ext uri="{BB962C8B-B14F-4D97-AF65-F5344CB8AC3E}">
        <p14:creationId xmlns:p14="http://schemas.microsoft.com/office/powerpoint/2010/main" val="276596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EF035-A1C6-4777-B800-2AA966B85ACE}" type="datetimeFigureOut">
              <a:rPr lang="en-IN" smtClean="0"/>
              <a:t>16-01-2020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37A11-C11F-4FAB-84F2-CC3E26D9947D}" type="slidenum">
              <a:rPr lang="en-IN" smtClean="0"/>
              <a:t>‹#›</a:t>
            </a:fld>
            <a:endParaRPr lang="en-IN"/>
          </a:p>
        </p:txBody>
      </p:sp>
    </p:spTree>
    <p:extLst>
      <p:ext uri="{BB962C8B-B14F-4D97-AF65-F5344CB8AC3E}">
        <p14:creationId xmlns:p14="http://schemas.microsoft.com/office/powerpoint/2010/main" val="2245953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1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88" y="-2701"/>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197" y="2820520"/>
            <a:ext cx="6086475" cy="990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97" y="2820520"/>
            <a:ext cx="6086475" cy="990600"/>
          </a:xfrm>
          <a:prstGeom prst="rect">
            <a:avLst/>
          </a:prstGeom>
        </p:spPr>
      </p:pic>
    </p:spTree>
    <p:extLst>
      <p:ext uri="{BB962C8B-B14F-4D97-AF65-F5344CB8AC3E}">
        <p14:creationId xmlns:p14="http://schemas.microsoft.com/office/powerpoint/2010/main" val="420228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p:cNvSpPr txBox="1"/>
          <p:nvPr/>
        </p:nvSpPr>
        <p:spPr>
          <a:xfrm>
            <a:off x="977647" y="4492959"/>
            <a:ext cx="10238295" cy="1767665"/>
          </a:xfrm>
          <a:prstGeom prst="rect">
            <a:avLst/>
          </a:prstGeom>
          <a:noFill/>
        </p:spPr>
        <p:txBody>
          <a:bodyPr wrap="square" lIns="0" tIns="0" rIns="121866" bIns="0" numCol="2" spcCol="731190" rtlCol="0">
            <a:noAutofit/>
          </a:bodyPr>
          <a:lstStyle/>
          <a:p>
            <a:pPr algn="just"/>
            <a:r>
              <a:rPr lang="en-US" sz="1300" dirty="0">
                <a:latin typeface="Lato Regular"/>
                <a:cs typeface="Lato Regular"/>
              </a:rPr>
              <a:t>Given the growing trend of the Internet and the advantages of Digital Marketing. Battery Directory brings to you a digital version of Battery Directory named as </a:t>
            </a:r>
            <a:r>
              <a:rPr lang="en-US" sz="1300" b="1" dirty="0">
                <a:latin typeface="Lato Regular"/>
                <a:cs typeface="Lato Regular"/>
              </a:rPr>
              <a:t>E Battery Directory</a:t>
            </a:r>
            <a:r>
              <a:rPr lang="en-US" sz="1300" dirty="0">
                <a:latin typeface="Lato Regular"/>
                <a:cs typeface="Lato Regular"/>
              </a:rPr>
              <a:t>.</a:t>
            </a:r>
          </a:p>
          <a:p>
            <a:pPr algn="just"/>
            <a:endParaRPr lang="en-US" sz="1300" dirty="0">
              <a:latin typeface="Lato Regular"/>
              <a:cs typeface="Lato Regular"/>
            </a:endParaRPr>
          </a:p>
          <a:p>
            <a:pPr algn="just"/>
            <a:r>
              <a:rPr lang="en-US" sz="1300" dirty="0">
                <a:latin typeface="Lato Regular"/>
                <a:cs typeface="Lato Regular"/>
              </a:rPr>
              <a:t>E Battery Directory is the next level of Pioneer and Ever Helping Battery Directory. It is an Online Directory Portal that will help you to grow your business and increase your customer reach. Be it a small or big business or start-ups, this is an easy way to keep up with the competition. </a:t>
            </a:r>
          </a:p>
          <a:p>
            <a:pPr algn="just"/>
            <a:endParaRPr lang="en-US" sz="1300" dirty="0">
              <a:latin typeface="Lato Regular"/>
              <a:cs typeface="Lato Regular"/>
            </a:endParaRPr>
          </a:p>
          <a:p>
            <a:pPr algn="just"/>
            <a:r>
              <a:rPr lang="en-US" sz="1300" dirty="0">
                <a:latin typeface="Lato Regular"/>
                <a:cs typeface="Lato Regular"/>
              </a:rPr>
              <a:t>Battery Directory is a simple way to reach new customers or to remain in reach of old customers. The objective of E Battery Directory is to increase your reach to more people in a shorter period of time.</a:t>
            </a:r>
            <a:endParaRPr lang="en-US" sz="1300" dirty="0">
              <a:cs typeface="Lato Light"/>
            </a:endParaRPr>
          </a:p>
        </p:txBody>
      </p:sp>
      <p:grpSp>
        <p:nvGrpSpPr>
          <p:cNvPr id="17" name="Group 16"/>
          <p:cNvGrpSpPr/>
          <p:nvPr/>
        </p:nvGrpSpPr>
        <p:grpSpPr>
          <a:xfrm>
            <a:off x="3006075" y="241509"/>
            <a:ext cx="6179850" cy="1039544"/>
            <a:chOff x="5988388" y="483017"/>
            <a:chExt cx="12359700" cy="2079087"/>
          </a:xfrm>
        </p:grpSpPr>
        <p:sp>
          <p:nvSpPr>
            <p:cNvPr id="18" name="TextBox 17"/>
            <p:cNvSpPr txBox="1"/>
            <p:nvPr/>
          </p:nvSpPr>
          <p:spPr>
            <a:xfrm>
              <a:off x="5988388" y="483017"/>
              <a:ext cx="12359700" cy="1446533"/>
            </a:xfrm>
            <a:prstGeom prst="rect">
              <a:avLst/>
            </a:prstGeom>
            <a:noFill/>
          </p:spPr>
          <p:txBody>
            <a:bodyPr wrap="square" lIns="45711" tIns="22856" rIns="45711" bIns="22856" rtlCol="0">
              <a:spAutoFit/>
            </a:bodyPr>
            <a:lstStyle/>
            <a:p>
              <a:pPr algn="ctr"/>
              <a:r>
                <a:rPr lang="id-ID" sz="4400" b="1" dirty="0">
                  <a:solidFill>
                    <a:schemeClr val="tx2"/>
                  </a:solidFill>
                  <a:latin typeface="Lato Regular"/>
                  <a:cs typeface="Lato Regular"/>
                </a:rPr>
                <a:t>About Us</a:t>
              </a:r>
            </a:p>
          </p:txBody>
        </p:sp>
        <p:sp>
          <p:nvSpPr>
            <p:cNvPr id="19" name="Rectangle 1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20" name="Subtitle 2"/>
            <p:cNvSpPr txBox="1">
              <a:spLocks/>
            </p:cNvSpPr>
            <p:nvPr/>
          </p:nvSpPr>
          <p:spPr>
            <a:xfrm>
              <a:off x="6361237" y="1542124"/>
              <a:ext cx="11655185" cy="83911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latin typeface="Lato Light"/>
                  <a:cs typeface="Lato Light"/>
                </a:rPr>
                <a:t>www.ebatterydirectory.com</a:t>
              </a:r>
              <a:endParaRPr lang="en-US" sz="2000" b="1" dirty="0">
                <a:solidFill>
                  <a:schemeClr val="accent1"/>
                </a:solidFill>
                <a:latin typeface="Lato Light"/>
                <a:cs typeface="Lato Light"/>
              </a:endParaRPr>
            </a:p>
          </p:txBody>
        </p:sp>
      </p:grpSp>
      <p:sp>
        <p:nvSpPr>
          <p:cNvPr id="11" name="Round Same Side Corner Rectangle 10"/>
          <p:cNvSpPr/>
          <p:nvPr/>
        </p:nvSpPr>
        <p:spPr>
          <a:xfrm rot="16200000" flipV="1">
            <a:off x="2737527" y="-808803"/>
            <a:ext cx="1847264" cy="7319144"/>
          </a:xfrm>
          <a:prstGeom prst="round2SameRect">
            <a:avLst>
              <a:gd name="adj1" fmla="val 50000"/>
              <a:gd name="adj2" fmla="val 0"/>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a:p>
        </p:txBody>
      </p:sp>
      <p:grpSp>
        <p:nvGrpSpPr>
          <p:cNvPr id="5" name="Group 4"/>
          <p:cNvGrpSpPr/>
          <p:nvPr/>
        </p:nvGrpSpPr>
        <p:grpSpPr>
          <a:xfrm>
            <a:off x="795145" y="2086627"/>
            <a:ext cx="6732237" cy="1401056"/>
            <a:chOff x="701992" y="4122454"/>
            <a:chExt cx="13464473" cy="2802111"/>
          </a:xfrm>
        </p:grpSpPr>
        <p:sp>
          <p:nvSpPr>
            <p:cNvPr id="12" name="Title 13"/>
            <p:cNvSpPr txBox="1">
              <a:spLocks/>
            </p:cNvSpPr>
            <p:nvPr/>
          </p:nvSpPr>
          <p:spPr>
            <a:xfrm>
              <a:off x="1637915" y="4638565"/>
              <a:ext cx="12528550" cy="2286000"/>
            </a:xfrm>
            <a:prstGeom prst="rect">
              <a:avLst/>
            </a:prstGeom>
          </p:spPr>
          <p:txBody>
            <a:bodyPr vert="horz" lIns="91422" tIns="45711" rIns="91422" bIns="45711" rtlCol="0" anchor="ctr">
              <a:noAutofit/>
            </a:bodyPr>
            <a:lst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a:lstStyle>
            <a:p>
              <a:r>
                <a:rPr lang="en-US" sz="2400" i="1" dirty="0">
                  <a:solidFill>
                    <a:schemeClr val="bg1"/>
                  </a:solidFill>
                  <a:latin typeface="Lato Light"/>
                  <a:cs typeface="Lato Light"/>
                </a:rPr>
                <a:t>Most businesses think that product is the most important thing, but without great leadership won't make a company successful</a:t>
              </a:r>
              <a:br>
                <a:rPr lang="en-US" sz="2400" i="1" dirty="0">
                  <a:solidFill>
                    <a:schemeClr val="bg1"/>
                  </a:solidFill>
                  <a:latin typeface="Lato Light"/>
                  <a:cs typeface="Lato Light"/>
                </a:rPr>
              </a:br>
              <a:r>
                <a:rPr lang="en-US" sz="2000" i="1" dirty="0">
                  <a:solidFill>
                    <a:schemeClr val="bg1"/>
                  </a:solidFill>
                  <a:latin typeface="Lato Light"/>
                  <a:cs typeface="Lato Light"/>
                </a:rPr>
                <a:t>– Robert </a:t>
              </a:r>
              <a:r>
                <a:rPr lang="en-US" sz="2000" i="1" dirty="0" err="1">
                  <a:solidFill>
                    <a:schemeClr val="bg1"/>
                  </a:solidFill>
                  <a:latin typeface="Lato Light"/>
                  <a:cs typeface="Lato Light"/>
                </a:rPr>
                <a:t>Kiyosaki</a:t>
              </a:r>
              <a:endParaRPr lang="en-US" sz="2000" i="1" dirty="0">
                <a:solidFill>
                  <a:schemeClr val="bg1"/>
                </a:solidFill>
                <a:latin typeface="Lato Light"/>
                <a:cs typeface="Lato Light"/>
              </a:endParaRPr>
            </a:p>
          </p:txBody>
        </p:sp>
        <p:sp>
          <p:nvSpPr>
            <p:cNvPr id="13" name="Freeform 71"/>
            <p:cNvSpPr>
              <a:spLocks noChangeArrowheads="1"/>
            </p:cNvSpPr>
            <p:nvPr/>
          </p:nvSpPr>
          <p:spPr bwMode="auto">
            <a:xfrm>
              <a:off x="10348971" y="6137424"/>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sp>
          <p:nvSpPr>
            <p:cNvPr id="14" name="Freeform 71"/>
            <p:cNvSpPr>
              <a:spLocks noChangeArrowheads="1"/>
            </p:cNvSpPr>
            <p:nvPr/>
          </p:nvSpPr>
          <p:spPr bwMode="auto">
            <a:xfrm rot="11131217">
              <a:off x="701992" y="4122454"/>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gr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39" r="739"/>
          <a:stretch>
            <a:fillRect/>
          </a:stretch>
        </p:blipFill>
        <p:spPr>
          <a:xfrm>
            <a:off x="1588" y="1520825"/>
            <a:ext cx="12188825" cy="2838450"/>
          </a:xfrm>
        </p:spPr>
      </p:pic>
    </p:spTree>
    <p:extLst>
      <p:ext uri="{BB962C8B-B14F-4D97-AF65-F5344CB8AC3E}">
        <p14:creationId xmlns:p14="http://schemas.microsoft.com/office/powerpoint/2010/main" val="2221552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 calcmode="lin" valueType="num">
                                      <p:cBhvr>
                                        <p:cTn id="2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1">
                                            <p:txEl>
                                              <p:pRg st="0" end="0"/>
                                            </p:txEl>
                                          </p:spTgt>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 calcmode="lin" valueType="num">
                                      <p:cBhvr>
                                        <p:cTn id="26"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1">
                                            <p:txEl>
                                              <p:pRg st="2" end="2"/>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21">
                                            <p:txEl>
                                              <p:pRg st="4" end="4"/>
                                            </p:txEl>
                                          </p:spTgt>
                                        </p:tgtEl>
                                        <p:attrNameLst>
                                          <p:attrName>style.visibility</p:attrName>
                                        </p:attrNameLst>
                                      </p:cBhvr>
                                      <p:to>
                                        <p:strVal val="visible"/>
                                      </p:to>
                                    </p:set>
                                    <p:anim calcmode="lin" valueType="num">
                                      <p:cBhvr>
                                        <p:cTn id="30" dur="5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3"/>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6433" y="1953406"/>
            <a:ext cx="5289263" cy="3687135"/>
          </a:xfrm>
          <a:prstGeom prst="rect">
            <a:avLst/>
          </a:prstGeom>
          <a:noFill/>
        </p:spPr>
        <p:txBody>
          <a:bodyPr wrap="square" lIns="121893" tIns="60946" rIns="121893" bIns="60946" rtlCol="0">
            <a:spAutoFit/>
          </a:bodyPr>
          <a:lstStyle/>
          <a:p>
            <a:pPr algn="just">
              <a:lnSpc>
                <a:spcPct val="120000"/>
              </a:lnSpc>
            </a:pPr>
            <a:r>
              <a:rPr lang="en-US" sz="1300" dirty="0">
                <a:latin typeface="Lato Regular"/>
                <a:cs typeface="Lato Regular"/>
              </a:rPr>
              <a:t>By registering in E Battery Directory, you can reach out to your customer and there requirements by using our “POST YOUR REQUIRNMENT” online service. </a:t>
            </a:r>
          </a:p>
          <a:p>
            <a:pPr algn="just">
              <a:lnSpc>
                <a:spcPct val="120000"/>
              </a:lnSpc>
            </a:pPr>
            <a:endParaRPr lang="en-US" sz="1300" dirty="0">
              <a:latin typeface="Lato Regular"/>
              <a:cs typeface="Lato Regular"/>
            </a:endParaRPr>
          </a:p>
          <a:p>
            <a:pPr algn="just">
              <a:lnSpc>
                <a:spcPct val="120000"/>
              </a:lnSpc>
            </a:pPr>
            <a:r>
              <a:rPr lang="en-US" sz="1300" dirty="0">
                <a:latin typeface="Lato Regular"/>
                <a:cs typeface="Lato Regular"/>
              </a:rPr>
              <a:t>E Battery Directory is a simple way to reach customers through digital technology. This may prove to be the quality tool for planning for the market.</a:t>
            </a:r>
          </a:p>
          <a:p>
            <a:pPr algn="just">
              <a:lnSpc>
                <a:spcPct val="120000"/>
              </a:lnSpc>
            </a:pPr>
            <a:endParaRPr lang="en-US" sz="1300" dirty="0">
              <a:latin typeface="Lato Regular"/>
              <a:cs typeface="Lato Regular"/>
            </a:endParaRPr>
          </a:p>
          <a:p>
            <a:pPr algn="just">
              <a:lnSpc>
                <a:spcPct val="120000"/>
              </a:lnSpc>
            </a:pPr>
            <a:r>
              <a:rPr lang="en-US" sz="1300" dirty="0">
                <a:latin typeface="Lato Regular"/>
                <a:cs typeface="Lato Regular"/>
              </a:rPr>
              <a:t>E Battery Directory is one such search engine where you can get every important information about battery, solar, inverter and e-vehicle industry and can easily find a manufacturer, distributor, dealer or any service provider working in these industries.</a:t>
            </a:r>
          </a:p>
          <a:p>
            <a:pPr algn="just">
              <a:lnSpc>
                <a:spcPct val="120000"/>
              </a:lnSpc>
            </a:pPr>
            <a:endParaRPr lang="en-US" sz="1300" dirty="0">
              <a:latin typeface="Lato Regular"/>
              <a:cs typeface="Lato Regular"/>
            </a:endParaRPr>
          </a:p>
          <a:p>
            <a:pPr algn="ctr">
              <a:lnSpc>
                <a:spcPct val="120000"/>
              </a:lnSpc>
            </a:pPr>
            <a:r>
              <a:rPr lang="en-US" sz="1300" dirty="0">
                <a:latin typeface="Lato Regular"/>
                <a:cs typeface="Lato Regular"/>
              </a:rPr>
              <a:t>That’s too for </a:t>
            </a:r>
            <a:r>
              <a:rPr lang="en-US" sz="2400" dirty="0">
                <a:latin typeface="Lato Regular"/>
                <a:cs typeface="Lato Regular"/>
              </a:rPr>
              <a:t>free</a:t>
            </a:r>
            <a:r>
              <a:rPr lang="en-US" sz="1300" dirty="0">
                <a:latin typeface="Lato Regular"/>
                <a:cs typeface="Lato Regular"/>
              </a:rPr>
              <a:t>.</a:t>
            </a:r>
            <a:endParaRPr lang="en-US" sz="1300" dirty="0">
              <a:latin typeface="Lato Light"/>
              <a:cs typeface="Lato Light"/>
            </a:endParaRPr>
          </a:p>
        </p:txBody>
      </p:sp>
      <p:grpSp>
        <p:nvGrpSpPr>
          <p:cNvPr id="10" name="Group 9"/>
          <p:cNvGrpSpPr/>
          <p:nvPr/>
        </p:nvGrpSpPr>
        <p:grpSpPr>
          <a:xfrm>
            <a:off x="3006075" y="241509"/>
            <a:ext cx="6179850" cy="1039544"/>
            <a:chOff x="5988388" y="483017"/>
            <a:chExt cx="12359700" cy="2079087"/>
          </a:xfrm>
        </p:grpSpPr>
        <p:sp>
          <p:nvSpPr>
            <p:cNvPr id="11" name="TextBox 10"/>
            <p:cNvSpPr txBox="1"/>
            <p:nvPr/>
          </p:nvSpPr>
          <p:spPr>
            <a:xfrm>
              <a:off x="5988388" y="483017"/>
              <a:ext cx="12359700" cy="1323423"/>
            </a:xfrm>
            <a:prstGeom prst="rect">
              <a:avLst/>
            </a:prstGeom>
            <a:noFill/>
          </p:spPr>
          <p:txBody>
            <a:bodyPr wrap="square" lIns="45711" tIns="22856" rIns="45711" bIns="22856" rtlCol="0">
              <a:spAutoFit/>
            </a:bodyPr>
            <a:lstStyle/>
            <a:p>
              <a:pPr algn="ctr"/>
              <a:r>
                <a:rPr lang="en-IN" sz="4000" b="1" dirty="0">
                  <a:solidFill>
                    <a:schemeClr val="tx2"/>
                  </a:solidFill>
                  <a:latin typeface="Lato Regular"/>
                  <a:cs typeface="Lato Regular"/>
                </a:rPr>
                <a:t>Why E Battery Directory</a:t>
              </a:r>
              <a:endParaRPr lang="id-ID" sz="4000" b="1" dirty="0">
                <a:solidFill>
                  <a:schemeClr val="tx2"/>
                </a:solidFill>
                <a:latin typeface="Lato Regular"/>
                <a:cs typeface="Lato Regular"/>
              </a:endParaRPr>
            </a:p>
          </p:txBody>
        </p:sp>
        <p:sp>
          <p:nvSpPr>
            <p:cNvPr id="12" name="Rectangle 11"/>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13" name="Subtitle 2"/>
            <p:cNvSpPr txBox="1">
              <a:spLocks/>
            </p:cNvSpPr>
            <p:nvPr/>
          </p:nvSpPr>
          <p:spPr>
            <a:xfrm>
              <a:off x="6361236" y="1634834"/>
              <a:ext cx="11655185" cy="83911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800" dirty="0">
                  <a:latin typeface="Lato Light"/>
                  <a:cs typeface="Lato Light"/>
                </a:rPr>
                <a:t>www.ebatterydirectory.com</a:t>
              </a:r>
              <a:endParaRPr lang="en-US" sz="1800" dirty="0">
                <a:solidFill>
                  <a:schemeClr val="accent1"/>
                </a:solidFill>
                <a:latin typeface="Lato Light"/>
                <a:cs typeface="Lato Light"/>
              </a:endParaRPr>
            </a:p>
          </p:txBody>
        </p:sp>
      </p:grpSp>
      <p:grpSp>
        <p:nvGrpSpPr>
          <p:cNvPr id="19" name="Group 18"/>
          <p:cNvGrpSpPr/>
          <p:nvPr/>
        </p:nvGrpSpPr>
        <p:grpSpPr>
          <a:xfrm>
            <a:off x="741530" y="1535202"/>
            <a:ext cx="5274903" cy="4105339"/>
            <a:chOff x="2101597" y="594889"/>
            <a:chExt cx="4994398" cy="3886016"/>
          </a:xfrm>
        </p:grpSpPr>
        <p:pic>
          <p:nvPicPr>
            <p:cNvPr id="20" name="Picture 19"/>
            <p:cNvPicPr>
              <a:picLocks noChangeAspect="1"/>
            </p:cNvPicPr>
            <p:nvPr/>
          </p:nvPicPr>
          <p:blipFill>
            <a:blip r:embed="rId2"/>
            <a:stretch>
              <a:fillRect/>
            </a:stretch>
          </p:blipFill>
          <p:spPr>
            <a:xfrm>
              <a:off x="2101597" y="594889"/>
              <a:ext cx="4994398" cy="3886016"/>
            </a:xfrm>
            <a:prstGeom prst="rect">
              <a:avLst/>
            </a:prstGeom>
          </p:spPr>
        </p:pic>
        <p:sp>
          <p:nvSpPr>
            <p:cNvPr id="21" name="Rectangle 20"/>
            <p:cNvSpPr/>
            <p:nvPr/>
          </p:nvSpPr>
          <p:spPr>
            <a:xfrm>
              <a:off x="2908092" y="1313332"/>
              <a:ext cx="3310128" cy="2049481"/>
            </a:xfrm>
            <a:prstGeom prst="rect">
              <a:avLst/>
            </a:prstGeom>
            <a:blipFill>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9116253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900" decel="100000" fill="hold"/>
                                        <p:tgtEl>
                                          <p:spTgt spid="1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51605" y="2385180"/>
            <a:ext cx="3974518" cy="892629"/>
            <a:chOff x="3300034" y="3964815"/>
            <a:chExt cx="7949035" cy="1785257"/>
          </a:xfrm>
        </p:grpSpPr>
        <p:sp>
          <p:nvSpPr>
            <p:cNvPr id="19" name="Oval 18"/>
            <p:cNvSpPr/>
            <p:nvPr/>
          </p:nvSpPr>
          <p:spPr bwMode="auto">
            <a:xfrm>
              <a:off x="3300034" y="4123575"/>
              <a:ext cx="1553227" cy="1553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p>
          </p:txBody>
        </p:sp>
        <p:sp>
          <p:nvSpPr>
            <p:cNvPr id="34" name="TextBox 33"/>
            <p:cNvSpPr txBox="1"/>
            <p:nvPr/>
          </p:nvSpPr>
          <p:spPr>
            <a:xfrm>
              <a:off x="4830578" y="3964815"/>
              <a:ext cx="6051959" cy="830960"/>
            </a:xfrm>
            <a:prstGeom prst="rect">
              <a:avLst/>
            </a:prstGeom>
            <a:noFill/>
          </p:spPr>
          <p:txBody>
            <a:bodyPr wrap="square" lIns="91422" tIns="45711" rIns="91422" bIns="45711" rtlCol="0">
              <a:spAutoFit/>
            </a:bodyPr>
            <a:lstStyle/>
            <a:p>
              <a:r>
                <a:rPr lang="en-IN" sz="2100" b="1" dirty="0">
                  <a:solidFill>
                    <a:schemeClr val="tx2"/>
                  </a:solidFill>
                  <a:latin typeface="Lato Regular"/>
                  <a:cs typeface="Lato Regular"/>
                </a:rPr>
                <a:t>Post Your Requirements</a:t>
              </a:r>
              <a:endParaRPr lang="en-US" sz="2100" b="1" dirty="0">
                <a:solidFill>
                  <a:schemeClr val="tx2"/>
                </a:solidFill>
                <a:latin typeface="Lato Regular"/>
                <a:cs typeface="Lato Regular"/>
              </a:endParaRPr>
            </a:p>
          </p:txBody>
        </p:sp>
        <p:sp>
          <p:nvSpPr>
            <p:cNvPr id="35" name="TextBox 34"/>
            <p:cNvSpPr txBox="1"/>
            <p:nvPr/>
          </p:nvSpPr>
          <p:spPr>
            <a:xfrm>
              <a:off x="4810308" y="4666735"/>
              <a:ext cx="6438761" cy="1083337"/>
            </a:xfrm>
            <a:prstGeom prst="rect">
              <a:avLst/>
            </a:prstGeom>
            <a:noFill/>
          </p:spPr>
          <p:txBody>
            <a:bodyPr wrap="square" lIns="109710" tIns="54855" rIns="109710" bIns="54855" rtlCol="0">
              <a:spAutoFit/>
            </a:bodyPr>
            <a:lstStyle/>
            <a:p>
              <a:r>
                <a:rPr lang="en-US" sz="1400" dirty="0">
                  <a:latin typeface="Lato Light"/>
                  <a:ea typeface="Open Sans Light" panose="020B0306030504020204" pitchFamily="34" charset="0"/>
                  <a:cs typeface="Lato Light"/>
                </a:rPr>
                <a:t>You can post your custom need through this tool.</a:t>
              </a:r>
            </a:p>
          </p:txBody>
        </p:sp>
        <p:sp>
          <p:nvSpPr>
            <p:cNvPr id="57" name="AutoShape 19"/>
            <p:cNvSpPr>
              <a:spLocks/>
            </p:cNvSpPr>
            <p:nvPr/>
          </p:nvSpPr>
          <p:spPr bwMode="auto">
            <a:xfrm>
              <a:off x="3678988" y="4479962"/>
              <a:ext cx="758431" cy="75862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grpSp>
      <p:grpSp>
        <p:nvGrpSpPr>
          <p:cNvPr id="3" name="Group 2"/>
          <p:cNvGrpSpPr/>
          <p:nvPr/>
        </p:nvGrpSpPr>
        <p:grpSpPr>
          <a:xfrm>
            <a:off x="6573856" y="2373840"/>
            <a:ext cx="3974518" cy="892629"/>
            <a:chOff x="13144537" y="3942135"/>
            <a:chExt cx="7949035" cy="1785257"/>
          </a:xfrm>
        </p:grpSpPr>
        <p:sp>
          <p:nvSpPr>
            <p:cNvPr id="41" name="Oval 40"/>
            <p:cNvSpPr/>
            <p:nvPr/>
          </p:nvSpPr>
          <p:spPr bwMode="auto">
            <a:xfrm>
              <a:off x="13144537" y="4100895"/>
              <a:ext cx="1553227" cy="1553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p>
          </p:txBody>
        </p:sp>
        <p:sp>
          <p:nvSpPr>
            <p:cNvPr id="39" name="TextBox 38"/>
            <p:cNvSpPr txBox="1"/>
            <p:nvPr/>
          </p:nvSpPr>
          <p:spPr>
            <a:xfrm>
              <a:off x="14675085" y="3942135"/>
              <a:ext cx="5691125" cy="830960"/>
            </a:xfrm>
            <a:prstGeom prst="rect">
              <a:avLst/>
            </a:prstGeom>
            <a:noFill/>
          </p:spPr>
          <p:txBody>
            <a:bodyPr wrap="square" lIns="91422" tIns="45711" rIns="91422" bIns="45711" rtlCol="0">
              <a:spAutoFit/>
            </a:bodyPr>
            <a:lstStyle/>
            <a:p>
              <a:r>
                <a:rPr lang="en-IN" sz="2100" b="1" dirty="0">
                  <a:solidFill>
                    <a:schemeClr val="tx2"/>
                  </a:solidFill>
                  <a:latin typeface="Lato Regular"/>
                  <a:cs typeface="Lato Regular"/>
                </a:rPr>
                <a:t>Latest News N Trends</a:t>
              </a:r>
              <a:endParaRPr lang="en-US" sz="2100" b="1" dirty="0">
                <a:solidFill>
                  <a:schemeClr val="tx2"/>
                </a:solidFill>
                <a:latin typeface="Lato Regular"/>
                <a:cs typeface="Lato Regular"/>
              </a:endParaRPr>
            </a:p>
          </p:txBody>
        </p:sp>
        <p:sp>
          <p:nvSpPr>
            <p:cNvPr id="40" name="TextBox 39"/>
            <p:cNvSpPr txBox="1"/>
            <p:nvPr/>
          </p:nvSpPr>
          <p:spPr>
            <a:xfrm>
              <a:off x="14654811" y="4644055"/>
              <a:ext cx="6438761" cy="1083337"/>
            </a:xfrm>
            <a:prstGeom prst="rect">
              <a:avLst/>
            </a:prstGeom>
            <a:noFill/>
          </p:spPr>
          <p:txBody>
            <a:bodyPr wrap="square" lIns="109710" tIns="54855" rIns="109710" bIns="54855" rtlCol="0">
              <a:spAutoFit/>
            </a:bodyPr>
            <a:lstStyle/>
            <a:p>
              <a:r>
                <a:rPr lang="en-US" sz="1400" dirty="0">
                  <a:latin typeface="Lato Light"/>
                  <a:ea typeface="Open Sans Light" panose="020B0306030504020204" pitchFamily="34" charset="0"/>
                  <a:cs typeface="Lato Light"/>
                </a:rPr>
                <a:t>Get Updated News and information about battery industry and happing</a:t>
              </a:r>
            </a:p>
          </p:txBody>
        </p:sp>
        <p:sp>
          <p:nvSpPr>
            <p:cNvPr id="58" name="Freeform 169"/>
            <p:cNvSpPr>
              <a:spLocks noChangeArrowheads="1"/>
            </p:cNvSpPr>
            <p:nvPr/>
          </p:nvSpPr>
          <p:spPr bwMode="auto">
            <a:xfrm>
              <a:off x="13512861" y="4497378"/>
              <a:ext cx="784765" cy="627812"/>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p>
          </p:txBody>
        </p:sp>
      </p:grpSp>
      <p:grpSp>
        <p:nvGrpSpPr>
          <p:cNvPr id="5" name="Group 4"/>
          <p:cNvGrpSpPr/>
          <p:nvPr/>
        </p:nvGrpSpPr>
        <p:grpSpPr>
          <a:xfrm>
            <a:off x="6573856" y="4505803"/>
            <a:ext cx="3974518" cy="892629"/>
            <a:chOff x="13144537" y="8206061"/>
            <a:chExt cx="7949035" cy="1785258"/>
          </a:xfrm>
        </p:grpSpPr>
        <p:sp>
          <p:nvSpPr>
            <p:cNvPr id="55" name="Oval 54"/>
            <p:cNvSpPr/>
            <p:nvPr/>
          </p:nvSpPr>
          <p:spPr bwMode="auto">
            <a:xfrm>
              <a:off x="13144537" y="8364819"/>
              <a:ext cx="1553227" cy="15536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p>
          </p:txBody>
        </p:sp>
        <p:sp>
          <p:nvSpPr>
            <p:cNvPr id="53" name="TextBox 52"/>
            <p:cNvSpPr txBox="1"/>
            <p:nvPr/>
          </p:nvSpPr>
          <p:spPr>
            <a:xfrm>
              <a:off x="14675085" y="8206061"/>
              <a:ext cx="5691125" cy="830960"/>
            </a:xfrm>
            <a:prstGeom prst="rect">
              <a:avLst/>
            </a:prstGeom>
            <a:noFill/>
          </p:spPr>
          <p:txBody>
            <a:bodyPr wrap="square" lIns="91422" tIns="45711" rIns="91422" bIns="45711" rtlCol="0">
              <a:spAutoFit/>
            </a:bodyPr>
            <a:lstStyle/>
            <a:p>
              <a:r>
                <a:rPr lang="en-IN" sz="2100" b="1" dirty="0">
                  <a:solidFill>
                    <a:schemeClr val="tx2"/>
                  </a:solidFill>
                  <a:latin typeface="Lato Regular"/>
                  <a:cs typeface="Lato Regular"/>
                </a:rPr>
                <a:t>Verified Database</a:t>
              </a:r>
              <a:endParaRPr lang="en-US" sz="2100" b="1" dirty="0">
                <a:solidFill>
                  <a:schemeClr val="tx2"/>
                </a:solidFill>
                <a:latin typeface="Lato Regular"/>
                <a:cs typeface="Lato Regular"/>
              </a:endParaRPr>
            </a:p>
          </p:txBody>
        </p:sp>
        <p:sp>
          <p:nvSpPr>
            <p:cNvPr id="54" name="TextBox 53"/>
            <p:cNvSpPr txBox="1"/>
            <p:nvPr/>
          </p:nvSpPr>
          <p:spPr>
            <a:xfrm>
              <a:off x="14654811" y="8907981"/>
              <a:ext cx="6438761" cy="1083338"/>
            </a:xfrm>
            <a:prstGeom prst="rect">
              <a:avLst/>
            </a:prstGeom>
            <a:noFill/>
          </p:spPr>
          <p:txBody>
            <a:bodyPr wrap="square" lIns="109710" tIns="54855" rIns="109710" bIns="54855" rtlCol="0">
              <a:spAutoFit/>
            </a:bodyPr>
            <a:lstStyle/>
            <a:p>
              <a:r>
                <a:rPr lang="en-US" sz="1400" dirty="0">
                  <a:latin typeface="Lato Light"/>
                  <a:ea typeface="Open Sans Light" panose="020B0306030504020204" pitchFamily="34" charset="0"/>
                  <a:cs typeface="Lato Light"/>
                </a:rPr>
                <a:t>Providing verified business details since 1985.</a:t>
              </a:r>
            </a:p>
          </p:txBody>
        </p:sp>
        <p:sp>
          <p:nvSpPr>
            <p:cNvPr id="62" name="AutoShape 82"/>
            <p:cNvSpPr>
              <a:spLocks/>
            </p:cNvSpPr>
            <p:nvPr/>
          </p:nvSpPr>
          <p:spPr bwMode="auto">
            <a:xfrm>
              <a:off x="13621410" y="8827448"/>
              <a:ext cx="630772"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grpSp>
      <p:grpSp>
        <p:nvGrpSpPr>
          <p:cNvPr id="28" name="Group 27"/>
          <p:cNvGrpSpPr/>
          <p:nvPr/>
        </p:nvGrpSpPr>
        <p:grpSpPr>
          <a:xfrm>
            <a:off x="3006075" y="241509"/>
            <a:ext cx="6179850" cy="1039544"/>
            <a:chOff x="5988388" y="483017"/>
            <a:chExt cx="12359700" cy="2079087"/>
          </a:xfrm>
        </p:grpSpPr>
        <p:sp>
          <p:nvSpPr>
            <p:cNvPr id="29" name="TextBox 28"/>
            <p:cNvSpPr txBox="1"/>
            <p:nvPr/>
          </p:nvSpPr>
          <p:spPr>
            <a:xfrm>
              <a:off x="5988388" y="483017"/>
              <a:ext cx="12359700" cy="1446533"/>
            </a:xfrm>
            <a:prstGeom prst="rect">
              <a:avLst/>
            </a:prstGeom>
            <a:noFill/>
          </p:spPr>
          <p:txBody>
            <a:bodyPr wrap="square" lIns="45711" tIns="22856" rIns="45711" bIns="22856" rtlCol="0">
              <a:spAutoFit/>
            </a:bodyPr>
            <a:lstStyle/>
            <a:p>
              <a:pPr algn="ctr"/>
              <a:r>
                <a:rPr lang="en-IN" sz="4400" b="1" dirty="0">
                  <a:solidFill>
                    <a:schemeClr val="tx2"/>
                  </a:solidFill>
                  <a:latin typeface="Lato Regular"/>
                  <a:cs typeface="Lato Regular"/>
                </a:rPr>
                <a:t>Benefits</a:t>
              </a:r>
              <a:endParaRPr lang="id-ID" sz="4400" b="1" dirty="0">
                <a:solidFill>
                  <a:schemeClr val="tx2"/>
                </a:solidFill>
                <a:latin typeface="Lato Regular"/>
                <a:cs typeface="Lato Regular"/>
              </a:endParaRPr>
            </a:p>
          </p:txBody>
        </p:sp>
        <p:sp>
          <p:nvSpPr>
            <p:cNvPr id="30" name="Rectangle 29"/>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31" name="Subtitle 2"/>
            <p:cNvSpPr txBox="1">
              <a:spLocks/>
            </p:cNvSpPr>
            <p:nvPr/>
          </p:nvSpPr>
          <p:spPr>
            <a:xfrm>
              <a:off x="6361236" y="1634834"/>
              <a:ext cx="11655185"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a:latin typeface="Lato Light"/>
                  <a:cs typeface="Lato Light"/>
                </a:rPr>
                <a:t>www.ebatterydirectory.com</a:t>
              </a:r>
              <a:endParaRPr lang="en-US" sz="1550" dirty="0">
                <a:solidFill>
                  <a:schemeClr val="accent1"/>
                </a:solidFill>
                <a:latin typeface="Lato Light"/>
                <a:cs typeface="Lato Light"/>
              </a:endParaRPr>
            </a:p>
          </p:txBody>
        </p:sp>
      </p:grpSp>
      <p:grpSp>
        <p:nvGrpSpPr>
          <p:cNvPr id="8" name="Group 7"/>
          <p:cNvGrpSpPr/>
          <p:nvPr/>
        </p:nvGrpSpPr>
        <p:grpSpPr>
          <a:xfrm>
            <a:off x="1651605" y="4517143"/>
            <a:ext cx="3974518" cy="892629"/>
            <a:chOff x="1651605" y="4517143"/>
            <a:chExt cx="3974518" cy="892629"/>
          </a:xfrm>
        </p:grpSpPr>
        <p:grpSp>
          <p:nvGrpSpPr>
            <p:cNvPr id="4" name="Group 3"/>
            <p:cNvGrpSpPr/>
            <p:nvPr/>
          </p:nvGrpSpPr>
          <p:grpSpPr>
            <a:xfrm>
              <a:off x="1651605" y="4517143"/>
              <a:ext cx="3974518" cy="892629"/>
              <a:chOff x="3300034" y="8228741"/>
              <a:chExt cx="7949035" cy="1785257"/>
            </a:xfrm>
          </p:grpSpPr>
          <p:sp>
            <p:nvSpPr>
              <p:cNvPr id="49" name="Oval 48"/>
              <p:cNvSpPr/>
              <p:nvPr/>
            </p:nvSpPr>
            <p:spPr bwMode="auto">
              <a:xfrm>
                <a:off x="3300034" y="8387501"/>
                <a:ext cx="1553227" cy="15536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p>
            </p:txBody>
          </p:sp>
          <p:sp>
            <p:nvSpPr>
              <p:cNvPr id="46" name="TextBox 45"/>
              <p:cNvSpPr txBox="1"/>
              <p:nvPr/>
            </p:nvSpPr>
            <p:spPr>
              <a:xfrm>
                <a:off x="4830582" y="8228741"/>
                <a:ext cx="4966971" cy="830960"/>
              </a:xfrm>
              <a:prstGeom prst="rect">
                <a:avLst/>
              </a:prstGeom>
              <a:noFill/>
            </p:spPr>
            <p:txBody>
              <a:bodyPr wrap="square" lIns="91422" tIns="45711" rIns="91422" bIns="45711" rtlCol="0">
                <a:spAutoFit/>
              </a:bodyPr>
              <a:lstStyle/>
              <a:p>
                <a:r>
                  <a:rPr lang="en-IN" sz="2100" b="1" dirty="0">
                    <a:solidFill>
                      <a:schemeClr val="tx2"/>
                    </a:solidFill>
                    <a:latin typeface="Lato Regular"/>
                    <a:cs typeface="Lato Regular"/>
                  </a:rPr>
                  <a:t>Free Listing online</a:t>
                </a:r>
                <a:endParaRPr lang="en-US" sz="2100" b="1" dirty="0">
                  <a:solidFill>
                    <a:schemeClr val="tx2"/>
                  </a:solidFill>
                  <a:latin typeface="Lato Regular"/>
                  <a:cs typeface="Lato Regular"/>
                </a:endParaRPr>
              </a:p>
            </p:txBody>
          </p:sp>
          <p:sp>
            <p:nvSpPr>
              <p:cNvPr id="48" name="TextBox 47"/>
              <p:cNvSpPr txBox="1"/>
              <p:nvPr/>
            </p:nvSpPr>
            <p:spPr>
              <a:xfrm>
                <a:off x="4810308" y="8930661"/>
                <a:ext cx="6438761" cy="1083337"/>
              </a:xfrm>
              <a:prstGeom prst="rect">
                <a:avLst/>
              </a:prstGeom>
              <a:noFill/>
            </p:spPr>
            <p:txBody>
              <a:bodyPr wrap="square" lIns="109710" tIns="54855" rIns="109710" bIns="54855" rtlCol="0">
                <a:spAutoFit/>
              </a:bodyPr>
              <a:lstStyle/>
              <a:p>
                <a:r>
                  <a:rPr lang="en-US" sz="1400" dirty="0">
                    <a:latin typeface="Lato Light"/>
                    <a:ea typeface="Open Sans Light" panose="020B0306030504020204" pitchFamily="34" charset="0"/>
                    <a:cs typeface="Lato Light"/>
                  </a:rPr>
                  <a:t>Register yourself and list your brands and company free.</a:t>
                </a: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678" y="4824105"/>
              <a:ext cx="494008" cy="307860"/>
            </a:xfrm>
            <a:prstGeom prst="rect">
              <a:avLst/>
            </a:prstGeom>
          </p:spPr>
        </p:pic>
      </p:grpSp>
    </p:spTree>
    <p:extLst>
      <p:ext uri="{BB962C8B-B14F-4D97-AF65-F5344CB8AC3E}">
        <p14:creationId xmlns:p14="http://schemas.microsoft.com/office/powerpoint/2010/main" val="3647521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084" y="-294677"/>
            <a:ext cx="5906646" cy="5178350"/>
          </a:xfrm>
          <a:prstGeom prst="rect">
            <a:avLst/>
          </a:prstGeom>
        </p:spPr>
      </p:pic>
      <p:grpSp>
        <p:nvGrpSpPr>
          <p:cNvPr id="20" name="Group 19"/>
          <p:cNvGrpSpPr/>
          <p:nvPr/>
        </p:nvGrpSpPr>
        <p:grpSpPr>
          <a:xfrm>
            <a:off x="1386782" y="4827042"/>
            <a:ext cx="9673084" cy="967936"/>
            <a:chOff x="3509140" y="483017"/>
            <a:chExt cx="19346168" cy="1935872"/>
          </a:xfrm>
        </p:grpSpPr>
        <p:sp>
          <p:nvSpPr>
            <p:cNvPr id="21" name="TextBox 20"/>
            <p:cNvSpPr txBox="1"/>
            <p:nvPr/>
          </p:nvSpPr>
          <p:spPr>
            <a:xfrm>
              <a:off x="5988388" y="483017"/>
              <a:ext cx="14387680" cy="1323424"/>
            </a:xfrm>
            <a:prstGeom prst="rect">
              <a:avLst/>
            </a:prstGeom>
            <a:noFill/>
          </p:spPr>
          <p:txBody>
            <a:bodyPr wrap="square" lIns="45711" tIns="22856" rIns="45711" bIns="22856" rtlCol="0">
              <a:spAutoFit/>
            </a:bodyPr>
            <a:lstStyle/>
            <a:p>
              <a:pPr algn="ctr"/>
              <a:r>
                <a:rPr lang="en-IN" sz="4000" b="1" dirty="0">
                  <a:solidFill>
                    <a:schemeClr val="tx2"/>
                  </a:solidFill>
                  <a:latin typeface="Lato Regular"/>
                  <a:cs typeface="Lato Regular"/>
                </a:rPr>
                <a:t>GET YOUR LISTED NOW</a:t>
              </a:r>
              <a:endParaRPr lang="id-ID" sz="4000" b="1" dirty="0">
                <a:solidFill>
                  <a:schemeClr val="tx2"/>
                </a:solidFill>
                <a:latin typeface="Lato Regular"/>
                <a:cs typeface="Lato Regular"/>
              </a:endParaRPr>
            </a:p>
          </p:txBody>
        </p:sp>
        <p:sp>
          <p:nvSpPr>
            <p:cNvPr id="30" name="Subtitle 2"/>
            <p:cNvSpPr txBox="1">
              <a:spLocks/>
            </p:cNvSpPr>
            <p:nvPr/>
          </p:nvSpPr>
          <p:spPr>
            <a:xfrm>
              <a:off x="3509140" y="1579773"/>
              <a:ext cx="19346168" cy="839116"/>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5400" b="1" dirty="0">
                  <a:latin typeface="Arial" panose="020B0604020202020204" pitchFamily="34" charset="0"/>
                  <a:cs typeface="Arial" panose="020B0604020202020204" pitchFamily="34" charset="0"/>
                </a:rPr>
                <a:t>www.ebatterydirectory.com</a:t>
              </a:r>
              <a:endParaRPr lang="en-US" sz="5400" b="1" dirty="0">
                <a:solidFill>
                  <a:schemeClr val="accent1"/>
                </a:solidFill>
                <a:latin typeface="Arial" panose="020B0604020202020204" pitchFamily="34" charset="0"/>
                <a:cs typeface="Arial" panose="020B0604020202020204" pitchFamily="34" charset="0"/>
              </a:endParaRPr>
            </a:p>
          </p:txBody>
        </p:sp>
      </p:grpSp>
      <p:pic>
        <p:nvPicPr>
          <p:cNvPr id="4"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1806" r="11806"/>
          <a:stretch>
            <a:fillRect/>
          </a:stretch>
        </p:blipFill>
        <p:spPr>
          <a:xfrm>
            <a:off x="4054475" y="420688"/>
            <a:ext cx="4338638" cy="2490787"/>
          </a:xfrm>
        </p:spPr>
      </p:pic>
    </p:spTree>
    <p:extLst>
      <p:ext uri="{BB962C8B-B14F-4D97-AF65-F5344CB8AC3E}">
        <p14:creationId xmlns:p14="http://schemas.microsoft.com/office/powerpoint/2010/main" val="1857518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900" decel="100000" fill="hold"/>
                                        <p:tgtEl>
                                          <p:spTgt spid="2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
          <p:cNvSpPr>
            <a:spLocks noChangeArrowheads="1"/>
          </p:cNvSpPr>
          <p:nvPr/>
        </p:nvSpPr>
        <p:spPr bwMode="auto">
          <a:xfrm>
            <a:off x="2069502" y="5254215"/>
            <a:ext cx="2631171" cy="668740"/>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121893" tIns="60946" rIns="121893" bIns="60946" anchor="ctr"/>
          <a:lstStyle/>
          <a:p>
            <a:endParaRPr lang="en-US" sz="900" dirty="0"/>
          </a:p>
        </p:txBody>
      </p:sp>
      <p:grpSp>
        <p:nvGrpSpPr>
          <p:cNvPr id="14" name="Group 13"/>
          <p:cNvGrpSpPr/>
          <p:nvPr/>
        </p:nvGrpSpPr>
        <p:grpSpPr>
          <a:xfrm>
            <a:off x="1735220" y="4316415"/>
            <a:ext cx="3405506" cy="805883"/>
            <a:chOff x="1734083" y="4316414"/>
            <a:chExt cx="3406393" cy="805883"/>
          </a:xfrm>
        </p:grpSpPr>
        <p:sp>
          <p:nvSpPr>
            <p:cNvPr id="59"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4"/>
            </a:solidFill>
            <a:ln>
              <a:noFill/>
            </a:ln>
            <a:effectLst/>
          </p:spPr>
          <p:txBody>
            <a:bodyPr wrap="none" lIns="60959" tIns="30479" rIns="60959" bIns="30479" anchor="ctr"/>
            <a:lstStyle/>
            <a:p>
              <a:endParaRPr lang="en-US" sz="900" dirty="0"/>
            </a:p>
          </p:txBody>
        </p:sp>
        <p:sp>
          <p:nvSpPr>
            <p:cNvPr id="66"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accent4"/>
            </a:solidFill>
            <a:ln>
              <a:noFill/>
            </a:ln>
            <a:effectLst/>
          </p:spPr>
          <p:txBody>
            <a:bodyPr wrap="none" lIns="60959" tIns="30479" rIns="60959" bIns="30479" anchor="ctr"/>
            <a:lstStyle/>
            <a:p>
              <a:endParaRPr lang="en-US" sz="900" dirty="0"/>
            </a:p>
          </p:txBody>
        </p:sp>
      </p:grpSp>
      <p:grpSp>
        <p:nvGrpSpPr>
          <p:cNvPr id="11" name="Group 10"/>
          <p:cNvGrpSpPr/>
          <p:nvPr/>
        </p:nvGrpSpPr>
        <p:grpSpPr>
          <a:xfrm>
            <a:off x="1904974" y="1591823"/>
            <a:ext cx="2652064" cy="714455"/>
            <a:chOff x="1903881" y="1591822"/>
            <a:chExt cx="2652755" cy="714455"/>
          </a:xfrm>
        </p:grpSpPr>
        <p:sp>
          <p:nvSpPr>
            <p:cNvPr id="6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a:noFill/>
            </a:ln>
            <a:effectLst/>
          </p:spPr>
          <p:txBody>
            <a:bodyPr wrap="none" lIns="60959" tIns="30479" rIns="60959" bIns="30479" anchor="ctr"/>
            <a:lstStyle/>
            <a:p>
              <a:endParaRPr lang="en-US" sz="900" dirty="0"/>
            </a:p>
          </p:txBody>
        </p:sp>
        <p:sp>
          <p:nvSpPr>
            <p:cNvPr id="68"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a:noFill/>
            </a:ln>
            <a:effectLst/>
          </p:spPr>
          <p:txBody>
            <a:bodyPr wrap="none" lIns="60959" tIns="30479" rIns="60959" bIns="30479" anchor="ctr"/>
            <a:lstStyle/>
            <a:p>
              <a:endParaRPr lang="en-US" sz="900" dirty="0"/>
            </a:p>
          </p:txBody>
        </p:sp>
      </p:grpSp>
      <p:sp>
        <p:nvSpPr>
          <p:cNvPr id="69" name="Freeform 13"/>
          <p:cNvSpPr>
            <a:spLocks noChangeArrowheads="1"/>
          </p:cNvSpPr>
          <p:nvPr/>
        </p:nvSpPr>
        <p:spPr bwMode="auto">
          <a:xfrm>
            <a:off x="1505399" y="5898138"/>
            <a:ext cx="2755222" cy="970456"/>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lIns="121893" tIns="60946" rIns="121893" bIns="60946" anchor="ctr"/>
          <a:lstStyle/>
          <a:p>
            <a:endParaRPr lang="en-US" sz="900" dirty="0"/>
          </a:p>
        </p:txBody>
      </p:sp>
      <p:sp>
        <p:nvSpPr>
          <p:cNvPr id="70" name="Freeform 14"/>
          <p:cNvSpPr>
            <a:spLocks noChangeArrowheads="1"/>
          </p:cNvSpPr>
          <p:nvPr/>
        </p:nvSpPr>
        <p:spPr bwMode="auto">
          <a:xfrm>
            <a:off x="1865799" y="5412258"/>
            <a:ext cx="1941712" cy="898618"/>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121893" tIns="60946" rIns="121893" bIns="60946" anchor="ctr"/>
          <a:lstStyle/>
          <a:p>
            <a:endParaRPr lang="en-US" sz="900" dirty="0"/>
          </a:p>
        </p:txBody>
      </p:sp>
      <p:grpSp>
        <p:nvGrpSpPr>
          <p:cNvPr id="13" name="Group 12"/>
          <p:cNvGrpSpPr/>
          <p:nvPr/>
        </p:nvGrpSpPr>
        <p:grpSpPr>
          <a:xfrm>
            <a:off x="1485813" y="3377306"/>
            <a:ext cx="3622267" cy="805883"/>
            <a:chOff x="1484612" y="3377305"/>
            <a:chExt cx="3623210" cy="805883"/>
          </a:xfrm>
        </p:grpSpPr>
        <p:sp>
          <p:nvSpPr>
            <p:cNvPr id="58"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p:spPr>
          <p:txBody>
            <a:bodyPr wrap="none" lIns="60959" tIns="30479" rIns="60959" bIns="30479" anchor="ctr"/>
            <a:lstStyle/>
            <a:p>
              <a:endParaRPr lang="en-US" sz="900" dirty="0"/>
            </a:p>
          </p:txBody>
        </p:sp>
        <p:sp>
          <p:nvSpPr>
            <p:cNvPr id="6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chemeClr val="accent3"/>
            </a:solidFill>
            <a:ln>
              <a:noFill/>
            </a:ln>
            <a:effectLst/>
          </p:spPr>
          <p:txBody>
            <a:bodyPr wrap="none" lIns="60959" tIns="30479" rIns="60959" bIns="30479" anchor="ctr"/>
            <a:lstStyle/>
            <a:p>
              <a:endParaRPr lang="en-US" sz="900" dirty="0"/>
            </a:p>
          </p:txBody>
        </p:sp>
        <p:sp>
          <p:nvSpPr>
            <p:cNvPr id="7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chemeClr val="accent3"/>
            </a:solidFill>
            <a:ln>
              <a:noFill/>
            </a:ln>
            <a:effectLst/>
          </p:spPr>
          <p:txBody>
            <a:bodyPr wrap="none" lIns="60959" tIns="30479" rIns="60959" bIns="30479" anchor="ctr"/>
            <a:lstStyle/>
            <a:p>
              <a:endParaRPr lang="en-US" sz="900" dirty="0"/>
            </a:p>
          </p:txBody>
        </p:sp>
      </p:grpSp>
      <p:grpSp>
        <p:nvGrpSpPr>
          <p:cNvPr id="12" name="Group 11"/>
          <p:cNvGrpSpPr/>
          <p:nvPr/>
        </p:nvGrpSpPr>
        <p:grpSpPr>
          <a:xfrm>
            <a:off x="1505400" y="2438197"/>
            <a:ext cx="3366332" cy="805883"/>
            <a:chOff x="1504203" y="2438196"/>
            <a:chExt cx="3367209" cy="805883"/>
          </a:xfrm>
        </p:grpSpPr>
        <p:sp>
          <p:nvSpPr>
            <p:cNvPr id="54"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a:noFill/>
            </a:ln>
            <a:effectLst/>
          </p:spPr>
          <p:txBody>
            <a:bodyPr wrap="none" lIns="60959" tIns="30479" rIns="60959" bIns="30479" anchor="ctr"/>
            <a:lstStyle/>
            <a:p>
              <a:endParaRPr lang="en-US" sz="900" dirty="0"/>
            </a:p>
          </p:txBody>
        </p:sp>
        <p:sp>
          <p:nvSpPr>
            <p:cNvPr id="62"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a:noFill/>
            </a:ln>
            <a:effectLst/>
          </p:spPr>
          <p:txBody>
            <a:bodyPr wrap="none" lIns="60959" tIns="30479" rIns="60959" bIns="30479" anchor="ctr"/>
            <a:lstStyle/>
            <a:p>
              <a:endParaRPr lang="en-US" sz="900" dirty="0"/>
            </a:p>
          </p:txBody>
        </p:sp>
        <p:sp>
          <p:nvSpPr>
            <p:cNvPr id="74"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2"/>
            </a:solidFill>
            <a:ln>
              <a:noFill/>
            </a:ln>
            <a:effectLst/>
          </p:spPr>
          <p:txBody>
            <a:bodyPr wrap="none" lIns="60959" tIns="30479" rIns="60959" bIns="30479" anchor="ctr"/>
            <a:lstStyle/>
            <a:p>
              <a:endParaRPr lang="en-US" sz="900" dirty="0"/>
            </a:p>
          </p:txBody>
        </p:sp>
      </p:grpSp>
      <p:grpSp>
        <p:nvGrpSpPr>
          <p:cNvPr id="63" name="Group 62"/>
          <p:cNvGrpSpPr/>
          <p:nvPr/>
        </p:nvGrpSpPr>
        <p:grpSpPr>
          <a:xfrm>
            <a:off x="3006075" y="241509"/>
            <a:ext cx="6179850" cy="1039544"/>
            <a:chOff x="5988388" y="483017"/>
            <a:chExt cx="12359700" cy="2079087"/>
          </a:xfrm>
        </p:grpSpPr>
        <p:sp>
          <p:nvSpPr>
            <p:cNvPr id="64" name="TextBox 63"/>
            <p:cNvSpPr txBox="1"/>
            <p:nvPr/>
          </p:nvSpPr>
          <p:spPr>
            <a:xfrm>
              <a:off x="5988388" y="483017"/>
              <a:ext cx="12359700" cy="1446533"/>
            </a:xfrm>
            <a:prstGeom prst="rect">
              <a:avLst/>
            </a:prstGeom>
            <a:noFill/>
          </p:spPr>
          <p:txBody>
            <a:bodyPr wrap="square" lIns="45711" tIns="22856" rIns="45711" bIns="22856" rtlCol="0">
              <a:spAutoFit/>
            </a:bodyPr>
            <a:lstStyle/>
            <a:p>
              <a:pPr algn="ctr"/>
              <a:r>
                <a:rPr lang="en-IN" sz="4400" b="1" dirty="0">
                  <a:solidFill>
                    <a:schemeClr val="tx2"/>
                  </a:solidFill>
                  <a:latin typeface="Lato Regular"/>
                  <a:cs typeface="Lato Regular"/>
                </a:rPr>
                <a:t>We will not STOP ! here</a:t>
              </a:r>
              <a:endParaRPr lang="id-ID" sz="4400" b="1" dirty="0">
                <a:solidFill>
                  <a:schemeClr val="tx2"/>
                </a:solidFill>
                <a:latin typeface="Lato Regular"/>
                <a:cs typeface="Lato Regular"/>
              </a:endParaRPr>
            </a:p>
          </p:txBody>
        </p:sp>
        <p:sp>
          <p:nvSpPr>
            <p:cNvPr id="65" name="Rectangle 6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72" name="Subtitle 2"/>
            <p:cNvSpPr txBox="1">
              <a:spLocks/>
            </p:cNvSpPr>
            <p:nvPr/>
          </p:nvSpPr>
          <p:spPr>
            <a:xfrm>
              <a:off x="6361236" y="1634834"/>
              <a:ext cx="11655185"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550" dirty="0">
                  <a:latin typeface="Lato Light"/>
                  <a:cs typeface="Lato Light"/>
                </a:rPr>
                <a:t>www.ebatterydirectory.com</a:t>
              </a:r>
              <a:endParaRPr lang="en-US" sz="1550" dirty="0">
                <a:solidFill>
                  <a:schemeClr val="accent1"/>
                </a:solidFill>
                <a:latin typeface="Lato Light"/>
                <a:cs typeface="Lato Light"/>
              </a:endParaRPr>
            </a:p>
          </p:txBody>
        </p:sp>
      </p:grpSp>
      <p:sp>
        <p:nvSpPr>
          <p:cNvPr id="73" name="TextBox 72"/>
          <p:cNvSpPr txBox="1"/>
          <p:nvPr/>
        </p:nvSpPr>
        <p:spPr>
          <a:xfrm>
            <a:off x="5718037" y="3004824"/>
            <a:ext cx="5289263" cy="2117474"/>
          </a:xfrm>
          <a:prstGeom prst="rect">
            <a:avLst/>
          </a:prstGeom>
          <a:noFill/>
        </p:spPr>
        <p:txBody>
          <a:bodyPr wrap="square" lIns="121893" tIns="60946" rIns="121893" bIns="60946" rtlCol="0">
            <a:spAutoFit/>
          </a:bodyPr>
          <a:lstStyle/>
          <a:p>
            <a:pPr algn="just">
              <a:lnSpc>
                <a:spcPct val="120000"/>
              </a:lnSpc>
            </a:pPr>
            <a:r>
              <a:rPr lang="en-US" dirty="0">
                <a:latin typeface="Lato Regular"/>
                <a:cs typeface="Lato Regular"/>
              </a:rPr>
              <a:t>In the Second Step we will take this venture to Consumer, where Battery men can open his showroom on the web and directly sell his product to consumer. I hope that your love and blessings will strengthen us to serve the Industry as per the New Era.</a:t>
            </a:r>
            <a:endParaRPr lang="en-US" dirty="0">
              <a:latin typeface="Lato Light"/>
              <a:cs typeface="Lato Light"/>
            </a:endParaRPr>
          </a:p>
        </p:txBody>
      </p:sp>
    </p:spTree>
    <p:extLst>
      <p:ext uri="{BB962C8B-B14F-4D97-AF65-F5344CB8AC3E}">
        <p14:creationId xmlns:p14="http://schemas.microsoft.com/office/powerpoint/2010/main" val="3607936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1+#ppt_w/2"/>
                                          </p:val>
                                        </p:tav>
                                        <p:tav tm="100000">
                                          <p:val>
                                            <p:strVal val="#ppt_x"/>
                                          </p:val>
                                        </p:tav>
                                      </p:tavLst>
                                    </p:anim>
                                    <p:anim calcmode="lin" valueType="num">
                                      <p:cBhvr additive="base">
                                        <p:cTn id="35" dur="500" fill="hold"/>
                                        <p:tgtEl>
                                          <p:spTgt spid="5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fltVal val="0"/>
                                          </p:val>
                                        </p:tav>
                                        <p:tav tm="100000">
                                          <p:val>
                                            <p:strVal val="#ppt_w"/>
                                          </p:val>
                                        </p:tav>
                                      </p:tavLst>
                                    </p:anim>
                                    <p:anim calcmode="lin" valueType="num">
                                      <p:cBhvr>
                                        <p:cTn id="40" dur="500" fill="hold"/>
                                        <p:tgtEl>
                                          <p:spTgt spid="69"/>
                                        </p:tgtEl>
                                        <p:attrNameLst>
                                          <p:attrName>ppt_h</p:attrName>
                                        </p:attrNameLst>
                                      </p:cBhvr>
                                      <p:tavLst>
                                        <p:tav tm="0">
                                          <p:val>
                                            <p:fltVal val="0"/>
                                          </p:val>
                                        </p:tav>
                                        <p:tav tm="100000">
                                          <p:val>
                                            <p:strVal val="#ppt_h"/>
                                          </p:val>
                                        </p:tav>
                                      </p:tavLst>
                                    </p:anim>
                                    <p:animEffect transition="in" filter="fade">
                                      <p:cBhvr>
                                        <p:cTn id="41" dur="500"/>
                                        <p:tgtEl>
                                          <p:spTgt spid="69"/>
                                        </p:tgtEl>
                                      </p:cBhvr>
                                    </p:animEffect>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dissolve">
                                      <p:cBhvr>
                                        <p:cTn id="4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9" grpId="0" animBg="1"/>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rot="5400000">
            <a:off x="2666999" y="-2665413"/>
            <a:ext cx="6858000" cy="12188826"/>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lIns="121866" tIns="60932" rIns="121866" bIns="60932" rtlCol="0" anchor="ctr"/>
          <a:lstStyle/>
          <a:p>
            <a:pPr algn="ctr"/>
            <a:endParaRPr lang="en-US" sz="900"/>
          </a:p>
        </p:txBody>
      </p:sp>
      <p:sp>
        <p:nvSpPr>
          <p:cNvPr id="23" name="AutoShape 5"/>
          <p:cNvSpPr>
            <a:spLocks/>
          </p:cNvSpPr>
          <p:nvPr/>
        </p:nvSpPr>
        <p:spPr bwMode="auto">
          <a:xfrm>
            <a:off x="3492740" y="2676331"/>
            <a:ext cx="5234858" cy="199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395" tIns="25395" rIns="25395" bIns="25395" anchor="ctr"/>
          <a:lstStyle/>
          <a:p>
            <a:pPr algn="ctr">
              <a:defRPr/>
            </a:pPr>
            <a:r>
              <a:rPr lang="es-ES" sz="4600" dirty="0">
                <a:solidFill>
                  <a:srgbClr val="67A1D4"/>
                </a:solidFill>
                <a:latin typeface="Lato Regular"/>
                <a:cs typeface="Lato Regular"/>
              </a:rPr>
              <a:t>THANK YOU</a:t>
            </a:r>
          </a:p>
        </p:txBody>
      </p:sp>
      <p:sp>
        <p:nvSpPr>
          <p:cNvPr id="24" name="Line 4"/>
          <p:cNvSpPr>
            <a:spLocks noChangeShapeType="1"/>
          </p:cNvSpPr>
          <p:nvPr/>
        </p:nvSpPr>
        <p:spPr bwMode="auto">
          <a:xfrm flipV="1">
            <a:off x="4913697" y="4136008"/>
            <a:ext cx="2397604" cy="0"/>
          </a:xfrm>
          <a:prstGeom prst="line">
            <a:avLst/>
          </a:prstGeom>
          <a:noFill/>
          <a:ln w="25400" cap="flat" cmpd="sng">
            <a:solidFill>
              <a:srgbClr val="DCDEE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effectLst>
                <a:outerShdw blurRad="38100" dist="38100" dir="2700000" algn="tl">
                  <a:srgbClr val="DDDDDD"/>
                </a:outerShdw>
              </a:effectLst>
              <a:latin typeface="Gill Sans" charset="0"/>
              <a:cs typeface="Gill Sans" charset="0"/>
              <a:sym typeface="Gill Sans" charset="0"/>
            </a:endParaRPr>
          </a:p>
        </p:txBody>
      </p:sp>
      <p:sp>
        <p:nvSpPr>
          <p:cNvPr id="25" name="AutoShape 3"/>
          <p:cNvSpPr>
            <a:spLocks/>
          </p:cNvSpPr>
          <p:nvPr/>
        </p:nvSpPr>
        <p:spPr bwMode="auto">
          <a:xfrm>
            <a:off x="2764280" y="4214090"/>
            <a:ext cx="6691777" cy="1337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323785">
              <a:lnSpc>
                <a:spcPct val="120000"/>
              </a:lnSpc>
              <a:spcBef>
                <a:spcPts val="850"/>
              </a:spcBef>
              <a:defRPr/>
            </a:pPr>
            <a:r>
              <a:rPr lang="en-US" sz="4000" b="1" dirty="0">
                <a:solidFill>
                  <a:srgbClr val="67A1D4"/>
                </a:solidFill>
                <a:cs typeface="Lato Light"/>
              </a:rPr>
              <a:t>www.ebatterydirectory.com</a:t>
            </a:r>
            <a:endParaRPr lang="es-ES" sz="4000" b="1" dirty="0">
              <a:solidFill>
                <a:srgbClr val="67A1D4"/>
              </a:solidFill>
              <a:latin typeface="Lato Light"/>
              <a:cs typeface="Lato Light"/>
            </a:endParaRPr>
          </a:p>
        </p:txBody>
      </p:sp>
      <p:sp>
        <p:nvSpPr>
          <p:cNvPr id="16" name="AutoShape 119"/>
          <p:cNvSpPr>
            <a:spLocks/>
          </p:cNvSpPr>
          <p:nvPr/>
        </p:nvSpPr>
        <p:spPr bwMode="auto">
          <a:xfrm>
            <a:off x="4947118" y="782432"/>
            <a:ext cx="2306772" cy="2298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67A1D4"/>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389646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377</Words>
  <Application>Microsoft Office PowerPoint</Application>
  <PresentationFormat>Widescreen</PresentationFormat>
  <Paragraphs>35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Unknown User</cp:lastModifiedBy>
  <cp:revision>36</cp:revision>
  <dcterms:created xsi:type="dcterms:W3CDTF">2020-01-15T11:15:09Z</dcterms:created>
  <dcterms:modified xsi:type="dcterms:W3CDTF">2020-01-16T07:56:03Z</dcterms:modified>
</cp:coreProperties>
</file>